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7" r:id="rId2"/>
    <p:sldId id="267" r:id="rId3"/>
    <p:sldId id="269" r:id="rId4"/>
    <p:sldId id="263" r:id="rId5"/>
    <p:sldId id="264" r:id="rId6"/>
    <p:sldId id="262" r:id="rId7"/>
    <p:sldId id="266" r:id="rId8"/>
    <p:sldId id="273" r:id="rId9"/>
    <p:sldId id="268" r:id="rId10"/>
    <p:sldId id="270" r:id="rId11"/>
    <p:sldId id="275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950" autoAdjust="0"/>
  </p:normalViewPr>
  <p:slideViewPr>
    <p:cSldViewPr snapToGrid="0">
      <p:cViewPr varScale="1">
        <p:scale>
          <a:sx n="79" d="100"/>
          <a:sy n="79" d="100"/>
        </p:scale>
        <p:origin x="4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C02E2-DD9F-4583-97CE-3278769B829C}" type="datetimeFigureOut">
              <a:rPr lang="es-AR" smtClean="0"/>
              <a:t>29/4/2023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D4F65-491F-4608-8F40-1C27C2DC99D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63840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FD4F65-491F-4608-8F40-1C27C2DC99DA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07764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REcoinciliacion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FB5313-1842-45DB-86A2-53547D8DD0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El educador con sensibilidad humanista.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94B871-4DD4-680C-5D99-5024CAFE1B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1500590"/>
          </a:xfrm>
        </p:spPr>
        <p:txBody>
          <a:bodyPr>
            <a:noAutofit/>
          </a:bodyPr>
          <a:lstStyle/>
          <a:p>
            <a:r>
              <a:rPr lang="es-AR" sz="4800" dirty="0"/>
              <a:t>La Construcción de Una imagen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DC7F648-A67C-820F-0616-78E96C86D0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954" y="1127734"/>
            <a:ext cx="1479064" cy="1500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827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ACB1FE-02AD-DE4F-FBE1-D7033AB5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637953"/>
            <a:ext cx="8761413" cy="1190847"/>
          </a:xfrm>
        </p:spPr>
        <p:txBody>
          <a:bodyPr/>
          <a:lstStyle/>
          <a:p>
            <a:r>
              <a:rPr lang="es-AR" sz="5400" dirty="0"/>
              <a:t>En referencia a los estudiantes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92F9A7-1856-E806-D766-A6573580B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06473"/>
            <a:ext cx="10322813" cy="4370774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s-ES" sz="9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S" sz="9600" b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iálogo y la comunicación- trabajo colaborativo</a:t>
            </a:r>
            <a:r>
              <a:rPr lang="es-ES" sz="96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S" sz="9600" b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algn="just"/>
            <a:endParaRPr lang="es-ES" sz="9600" b="1" dirty="0">
              <a:solidFill>
                <a:schemeClr val="accent6">
                  <a:lumMod val="75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es-ES" sz="9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s-ES" sz="9600" b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esarrollo integral del equilibrio de los centros de respuesta vegetativo, motriz, emotivo e intelectual</a:t>
            </a:r>
            <a:r>
              <a:rPr lang="es-ES" sz="9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. Ejercicio del Pensar coherente, el desenvolvimiento emotivo y la práctica de los recursos corporales.</a:t>
            </a:r>
            <a:r>
              <a:rPr lang="es-ES" sz="8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 (</a:t>
            </a:r>
            <a:r>
              <a:rPr lang="es-ES" sz="80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Teoría de los Centros) </a:t>
            </a:r>
          </a:p>
          <a:p>
            <a:pPr algn="just"/>
            <a:endParaRPr lang="es-ES" sz="8000" dirty="0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es-ES" sz="9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 Desarrollo de la Intencionalidad-mirada en la que sean conscientes de que las acciones humanas y por lo tanto las suyas propias son las que transforman su medio inmediato, es decir, al mundo. Ayuda a reconocer esa experiencia.</a:t>
            </a:r>
          </a:p>
          <a:p>
            <a:pPr algn="just"/>
            <a:r>
              <a:rPr lang="es-ES" sz="9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 A</a:t>
            </a:r>
            <a:r>
              <a:rPr lang="es-ES" sz="9600" b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rte orientado al desarrollo de la sensibilidad social.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endParaRPr lang="es-AR" sz="9600" b="1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1630" indent="0" algn="just">
              <a:buNone/>
            </a:pPr>
            <a:r>
              <a:rPr lang="es-ES" sz="96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es-AR" sz="9600" b="1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1264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B6921A-FAC1-F531-BC94-972F4E1DC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s-ES" sz="5400" dirty="0"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s-ES" sz="5400" dirty="0">
                <a:latin typeface="Arial" panose="020B0604020202020204" pitchFamily="34" charset="0"/>
                <a:ea typeface="Arial" panose="020B0604020202020204" pitchFamily="34" charset="0"/>
              </a:rPr>
              <a:t>En su medio laboral:</a:t>
            </a:r>
            <a:br>
              <a:rPr lang="es-AR" sz="5400" dirty="0"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s-AR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0BC611-D436-6CE3-DF8D-AE6257B66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538484"/>
            <a:ext cx="8825659" cy="4203510"/>
          </a:xfrm>
        </p:spPr>
        <p:txBody>
          <a:bodyPr>
            <a:normAutofit/>
          </a:bodyPr>
          <a:lstStyle/>
          <a:p>
            <a:pPr indent="-1270" algn="just"/>
            <a:r>
              <a:rPr lang="es-ES" sz="2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Prioriza la acción educativa a la burocrática</a:t>
            </a:r>
            <a:endParaRPr lang="es-AR" sz="2800" b="1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-1270" algn="just"/>
            <a:r>
              <a:rPr lang="es-ES" sz="28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Define su acción desde la</a:t>
            </a:r>
            <a:r>
              <a:rPr lang="es-ES" sz="28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no-violencia</a:t>
            </a:r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-actúa como </a:t>
            </a:r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mediador en los conflictos-técnicas de reconocimiento y comprensión.</a:t>
            </a:r>
          </a:p>
          <a:p>
            <a:pPr marL="341630" indent="0" algn="just">
              <a:buNone/>
            </a:pP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(Ver Barberena Miriam¨ </a:t>
            </a:r>
            <a:r>
              <a:rPr lang="es-ES" i="1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Enseñar a Dialogar en los Conflictos¨.)</a:t>
            </a:r>
            <a:endParaRPr lang="es-ES" i="1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98830" indent="-457200" algn="just"/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ncuentros de reflexión conjunta</a:t>
            </a:r>
            <a:r>
              <a:rPr lang="es-ES" sz="28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S" sz="28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proyectos colaborativos.</a:t>
            </a:r>
            <a:endParaRPr lang="es-AR" sz="28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98830" indent="-457200" algn="just"/>
            <a:r>
              <a:rPr lang="es-AR" sz="2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Incluye diversos actores en su labor.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2011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69784A-896C-25A9-97D9-439139A6B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5400" dirty="0"/>
              <a:t>Para cerrar…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979CEC-4ED4-CBE3-0057-E18CAAB68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72745"/>
            <a:ext cx="10049858" cy="25242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AR" sz="3200" b="1" dirty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El trabajo conjunto es el mayor desafío en tiempos de fragmentación y disolución de los lazos humanos. </a:t>
            </a:r>
          </a:p>
          <a:p>
            <a:pPr marL="0" indent="0" algn="ctr">
              <a:buNone/>
            </a:pPr>
            <a:r>
              <a:rPr lang="es-AR" sz="3200" b="1" dirty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Estas cualidades son las guías con las que el educador con sensibilidad humanista logra desplegar su proyecto vital, dándole sentido a su quehacer.</a:t>
            </a:r>
          </a:p>
        </p:txBody>
      </p:sp>
      <p:pic>
        <p:nvPicPr>
          <p:cNvPr id="1026" name="Picture 2" descr="4 tips para el verdadero trabajo en equipo | Grandes Pymes">
            <a:extLst>
              <a:ext uri="{FF2B5EF4-FFF2-40B4-BE49-F238E27FC236}">
                <a16:creationId xmlns:a16="http://schemas.microsoft.com/office/drawing/2014/main" id="{9C6F1DB8-1C49-D6C4-298C-6701CE5D9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5634" y="4997002"/>
            <a:ext cx="4919729" cy="1860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0371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9D7EC7-9786-12AF-1CC8-1B54A0FE6E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AR" sz="6000" dirty="0"/>
              <a:t>La mirada desde el ser humano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5ADEE7-4007-01B9-C674-76AEA47A28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AR" sz="3200" b="1" dirty="0"/>
              <a:t>Mas allá del rol docente</a:t>
            </a:r>
          </a:p>
        </p:txBody>
      </p:sp>
    </p:spTree>
    <p:extLst>
      <p:ext uri="{BB962C8B-B14F-4D97-AF65-F5344CB8AC3E}">
        <p14:creationId xmlns:p14="http://schemas.microsoft.com/office/powerpoint/2010/main" val="2914438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BEAC3F-75A5-B9C6-E745-8F0F04D85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s-ES" sz="54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s-ES" sz="5400" dirty="0">
                <a:solidFill>
                  <a:schemeClr val="bg1"/>
                </a:solidFill>
                <a:latin typeface="+mn-lt"/>
                <a:ea typeface="Arial" panose="020B0604020202020204" pitchFamily="34" charset="0"/>
              </a:rPr>
              <a:t>Situación vital </a:t>
            </a:r>
            <a:br>
              <a:rPr lang="es-E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s-AR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928544-8CFD-2AF8-5AF1-BD0B23418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842" y="2238233"/>
            <a:ext cx="8379725" cy="4258101"/>
          </a:xfrm>
        </p:spPr>
        <p:txBody>
          <a:bodyPr>
            <a:normAutofit fontScale="92500" lnSpcReduction="10000"/>
          </a:bodyPr>
          <a:lstStyle/>
          <a:p>
            <a:pPr lvl="1"/>
            <a:endParaRPr lang="es-ES" sz="2000" b="1" dirty="0">
              <a:solidFill>
                <a:srgbClr val="00B05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1"/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Entorno, personas con las que convive</a:t>
            </a:r>
            <a:r>
              <a:rPr lang="es-ES" sz="28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o frecuenta cotidianamente</a:t>
            </a:r>
          </a:p>
          <a:p>
            <a:pPr lvl="1"/>
            <a:endParaRPr lang="es-ES" sz="2800" b="1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1"/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Vivienda, medios de transporte</a:t>
            </a:r>
            <a:r>
              <a:rPr lang="es-ES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lvl="1"/>
            <a:endParaRPr lang="es-ES" sz="2800" b="1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1"/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Actividad laboral  y recreativa</a:t>
            </a:r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lvl="1"/>
            <a:endParaRPr lang="es-ES" sz="28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1"/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 Dificultades.</a:t>
            </a:r>
          </a:p>
          <a:p>
            <a:pPr lvl="1"/>
            <a:endParaRPr lang="es-ES" sz="28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-1270" algn="just"/>
            <a:endParaRPr lang="es-AR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-1270" algn="just"/>
            <a:endParaRPr lang="es-AR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es-AR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82535F6-6A06-10A8-D6E2-A0C966140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6204" y="3643952"/>
            <a:ext cx="3125336" cy="263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251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301E03-75CD-415A-D95A-0B2EDE02D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5400" dirty="0"/>
              <a:t>Historia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42CC69-B90C-2843-B9FB-B629A1F0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388" y="2401825"/>
            <a:ext cx="8188940" cy="4162748"/>
          </a:xfrm>
        </p:spPr>
        <p:txBody>
          <a:bodyPr>
            <a:normAutofit/>
          </a:bodyPr>
          <a:lstStyle/>
          <a:p>
            <a:endParaRPr lang="es-ES" sz="28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capacitación profesional</a:t>
            </a:r>
          </a:p>
          <a:p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 experiencias </a:t>
            </a:r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previas significativas.</a:t>
            </a:r>
          </a:p>
          <a:p>
            <a:r>
              <a:rPr lang="es-ES" sz="28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relaciones laborales</a:t>
            </a:r>
            <a:r>
              <a:rPr lang="es-ES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-</a:t>
            </a:r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militancia.</a:t>
            </a:r>
          </a:p>
          <a:p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búsquedas artísticas, internas o trascendentes.</a:t>
            </a:r>
          </a:p>
          <a:p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 fracasos y aciertos.</a:t>
            </a:r>
          </a:p>
          <a:p>
            <a:endParaRPr lang="es-ES" sz="2800" b="1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s-ES" sz="28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EC7540C-F2FE-2055-6234-59C816F1E3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7174" y="3142794"/>
            <a:ext cx="2857500" cy="1806622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71060318-AE30-9138-3C10-7FEC4889A6AC}"/>
              </a:ext>
            </a:extLst>
          </p:cNvPr>
          <p:cNvSpPr txBox="1"/>
          <p:nvPr/>
        </p:nvSpPr>
        <p:spPr>
          <a:xfrm>
            <a:off x="8069727" y="4972398"/>
            <a:ext cx="3015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Ver Paisaje de Formación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DC440B7-A26D-8C11-6919-24AE2E1A0AC3}"/>
              </a:ext>
            </a:extLst>
          </p:cNvPr>
          <p:cNvSpPr txBox="1"/>
          <p:nvPr/>
        </p:nvSpPr>
        <p:spPr>
          <a:xfrm>
            <a:off x="7280031" y="5237960"/>
            <a:ext cx="4689232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1100" dirty="0">
                <a:solidFill>
                  <a:srgbClr val="0070C0"/>
                </a:solidFill>
              </a:rPr>
              <a:t>https://docs.google.com/document/d/1tyRC4d6gcjWCUv6wcffKXvIKzUWYwZAu/edit?usp=sharing&amp;ouid=102273618260025204819&amp;rtpof=true&amp;sd=true</a:t>
            </a:r>
          </a:p>
        </p:txBody>
      </p:sp>
    </p:spTree>
    <p:extLst>
      <p:ext uri="{BB962C8B-B14F-4D97-AF65-F5344CB8AC3E}">
        <p14:creationId xmlns:p14="http://schemas.microsoft.com/office/powerpoint/2010/main" val="2200075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554F3C-4E5D-7FFB-ED49-1D417452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5400" dirty="0"/>
              <a:t>Aspiraciones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2F3711-9664-1540-CFBD-54D6097F4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66" y="2603500"/>
            <a:ext cx="6482687" cy="3868738"/>
          </a:xfrm>
        </p:spPr>
        <p:txBody>
          <a:bodyPr>
            <a:normAutofit fontScale="92500" lnSpcReduction="20000"/>
          </a:bodyPr>
          <a:lstStyle/>
          <a:p>
            <a:pPr marL="341630" indent="0" algn="just">
              <a:buNone/>
            </a:pPr>
            <a:endParaRPr lang="es-ES" sz="28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98830" indent="-457200" algn="just"/>
            <a:r>
              <a:rPr lang="es-AR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Futuro. Directrices a experimentar.</a:t>
            </a:r>
          </a:p>
          <a:p>
            <a:pPr indent="-1270" algn="just"/>
            <a:r>
              <a:rPr lang="es-AR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  </a:t>
            </a:r>
            <a:r>
              <a:rPr lang="es-AR" sz="28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Sensibil</a:t>
            </a:r>
            <a:r>
              <a:rPr lang="es-AR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. Humanista. Proceso.</a:t>
            </a:r>
          </a:p>
          <a:p>
            <a:pPr indent="-1270" algn="just"/>
            <a:r>
              <a:rPr lang="es-AR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 Colectivo-Co-responsabilización.</a:t>
            </a:r>
          </a:p>
          <a:p>
            <a:pPr indent="-1270" algn="just"/>
            <a:endParaRPr lang="es-AR" sz="28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-1270" algn="just"/>
            <a:r>
              <a:rPr lang="es-AR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 Docencia, más que un rol objetivable, una manera de estar en el mundo laboral/ construida experiencias profundas.</a:t>
            </a:r>
            <a:endParaRPr lang="es-AR" sz="280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98830" indent="-457200" algn="just"/>
            <a:endParaRPr lang="es-ES" sz="28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s-AR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3325745-C229-3CEC-9464-E336D6224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009" y="2770496"/>
            <a:ext cx="3404036" cy="2647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030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742722-9EA0-EEE2-8D3E-E7A6F1DE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3" y="581707"/>
            <a:ext cx="8825659" cy="1588287"/>
          </a:xfrm>
        </p:spPr>
        <p:txBody>
          <a:bodyPr/>
          <a:lstStyle/>
          <a:p>
            <a:pPr algn="ctr"/>
            <a:r>
              <a:rPr lang="es-AR" dirty="0"/>
              <a:t>Entre las características a las que </a:t>
            </a:r>
            <a:r>
              <a:rPr lang="es-AR" b="1" dirty="0"/>
              <a:t>aspira</a:t>
            </a:r>
            <a:r>
              <a:rPr lang="es-AR" dirty="0"/>
              <a:t> el educador/a con sensibilidad humanista distinguimos: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15F1FD-6206-F0A5-AFC8-AC57D55DDC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AR" dirty="0"/>
              <a:t>			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DD533D6-4856-8880-87AF-3B1D84DB0215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1154953" y="2587928"/>
            <a:ext cx="3141879" cy="1588287"/>
          </a:xfrm>
        </p:spPr>
        <p:txBody>
          <a:bodyPr>
            <a:normAutofit/>
          </a:bodyPr>
          <a:lstStyle/>
          <a:p>
            <a:pPr algn="ctr"/>
            <a:endParaRPr lang="es-AR" sz="2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s-AR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las referidas a si misma/o</a:t>
            </a:r>
          </a:p>
          <a:p>
            <a:pPr algn="ctr"/>
            <a:endParaRPr lang="es-AR" sz="2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/>
            <a:endParaRPr lang="es-AR" sz="2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E83DDC75-67B7-93F8-45D5-F15A4186D733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512721" y="2770496"/>
            <a:ext cx="3147009" cy="1405720"/>
          </a:xfrm>
        </p:spPr>
        <p:txBody>
          <a:bodyPr>
            <a:normAutofit/>
          </a:bodyPr>
          <a:lstStyle/>
          <a:p>
            <a:pPr algn="ctr"/>
            <a:endParaRPr lang="es-AR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s-AR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sus estudiantes</a:t>
            </a:r>
          </a:p>
          <a:p>
            <a:endParaRPr lang="es-AR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85BB2BFB-5D4C-1006-A908-A482688E98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1405720"/>
          </a:xfrm>
        </p:spPr>
        <p:txBody>
          <a:bodyPr/>
          <a:lstStyle/>
          <a:p>
            <a:pPr algn="ctr"/>
            <a:r>
              <a:rPr lang="es-AR" b="1" dirty="0"/>
              <a:t>su medio laboral y social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22D6AE2-7671-453E-610B-A00140235493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>
            <a:normAutofit/>
          </a:bodyPr>
          <a:lstStyle/>
          <a:p>
            <a:pPr lvl="1"/>
            <a:r>
              <a:rPr lang="es-AR" sz="2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</a:t>
            </a:r>
          </a:p>
        </p:txBody>
      </p:sp>
      <p:pic>
        <p:nvPicPr>
          <p:cNvPr id="2052" name="Picture 4" descr="Comportamientos en personas felices - Psicologos en Majadahonda">
            <a:extLst>
              <a:ext uri="{FF2B5EF4-FFF2-40B4-BE49-F238E27FC236}">
                <a16:creationId xmlns:a16="http://schemas.microsoft.com/office/drawing/2014/main" id="{477F3F43-90F7-30A5-B3CE-17D9AC02C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537" y="4406492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Gestión del clima laboral para tu negocio - Openmet People">
            <a:extLst>
              <a:ext uri="{FF2B5EF4-FFF2-40B4-BE49-F238E27FC236}">
                <a16:creationId xmlns:a16="http://schemas.microsoft.com/office/drawing/2014/main" id="{5C49E9D0-0797-E770-6809-851FC1CB74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3694" y="4084717"/>
            <a:ext cx="3462588" cy="2316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41D14D9-9AE8-4CFB-89CB-FAFA57EFE8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6950" y="3405187"/>
            <a:ext cx="38100" cy="47625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830F418D-6517-4167-8FE4-62ED01BA4A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6475" y="3414712"/>
            <a:ext cx="19050" cy="28575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615B6C1A-B3B2-48D3-B07F-E7D848A77D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4953" y="4406492"/>
            <a:ext cx="283126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308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525179-FDB8-E70A-407B-C3287AF50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5400" dirty="0">
                <a:latin typeface="Arial" panose="020B0604020202020204" pitchFamily="34" charset="0"/>
                <a:ea typeface="Arial" panose="020B0604020202020204" pitchFamily="34" charset="0"/>
              </a:rPr>
              <a:t>Con respecto a sí mismo</a:t>
            </a:r>
            <a:endParaRPr lang="es-AR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427E21-0EAC-3410-F87F-09BB09E34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3496" y="2395470"/>
            <a:ext cx="10240927" cy="4264637"/>
          </a:xfrm>
        </p:spPr>
        <p:txBody>
          <a:bodyPr>
            <a:noAutofit/>
          </a:bodyPr>
          <a:lstStyle/>
          <a:p>
            <a:pPr algn="ctr"/>
            <a:endParaRPr lang="es-ES" sz="28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  <a:ea typeface="Arial" panose="020B0604020202020204" pitchFamily="34" charset="0"/>
            </a:endParaRPr>
          </a:p>
          <a:p>
            <a:pPr algn="ctr"/>
            <a:r>
              <a:rPr lang="es-ES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Arial" panose="020B0604020202020204" pitchFamily="34" charset="0"/>
              </a:rPr>
              <a:t>Capta la globalidad-implicancia</a:t>
            </a:r>
          </a:p>
          <a:p>
            <a:pPr algn="ctr"/>
            <a:endParaRPr lang="es-ES" sz="28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  <a:ea typeface="Arial" panose="020B0604020202020204" pitchFamily="34" charset="0"/>
            </a:endParaRPr>
          </a:p>
          <a:p>
            <a:pPr algn="ctr"/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  <a:ea typeface="Arial" panose="020B0604020202020204" pitchFamily="34" charset="0"/>
              </a:rPr>
              <a:t>Valora el trabajo humilde y sentido</a:t>
            </a:r>
            <a:r>
              <a:rPr lang="es-ES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Arial" panose="020B0604020202020204" pitchFamily="34" charset="0"/>
              </a:rPr>
              <a:t>-</a:t>
            </a:r>
            <a:r>
              <a:rPr lang="es-ES" sz="28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j-lt"/>
                <a:ea typeface="Arial" panose="020B0604020202020204" pitchFamily="34" charset="0"/>
              </a:rPr>
              <a:t> calidad humana.</a:t>
            </a:r>
          </a:p>
          <a:p>
            <a:pPr algn="ctr"/>
            <a:endParaRPr lang="es-ES" sz="28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  <a:ea typeface="Arial" panose="020B0604020202020204" pitchFamily="34" charset="0"/>
            </a:endParaRPr>
          </a:p>
          <a:p>
            <a:pPr algn="ctr"/>
            <a:r>
              <a:rPr lang="es-ES" sz="28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ea typeface="Arial" panose="020B0604020202020204" pitchFamily="34" charset="0"/>
              </a:rPr>
              <a:t>Reflexiona sobre la validez de sus acciones</a:t>
            </a:r>
            <a:r>
              <a:rPr lang="es-MX" sz="2800" dirty="0">
                <a:solidFill>
                  <a:srgbClr val="0070C0"/>
                </a:solidFill>
                <a:latin typeface="+mj-lt"/>
                <a:ea typeface="Arial" panose="020B0604020202020204" pitchFamily="34" charset="0"/>
              </a:rPr>
              <a:t> </a:t>
            </a:r>
            <a:r>
              <a:rPr lang="es-ES" sz="28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ea typeface="Arial" panose="020B0604020202020204" pitchFamily="34" charset="0"/>
              </a:rPr>
              <a:t>y sus creencias y relaciones</a:t>
            </a:r>
            <a:r>
              <a:rPr lang="es-ES" sz="280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ea typeface="Arial" panose="020B0604020202020204" pitchFamily="34" charset="0"/>
              </a:rPr>
              <a:t> </a:t>
            </a:r>
            <a:r>
              <a:rPr lang="es-ES" sz="28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ea typeface="Arial" panose="020B0604020202020204" pitchFamily="34" charset="0"/>
              </a:rPr>
              <a:t>–Coherencia</a:t>
            </a:r>
            <a:r>
              <a:rPr lang="es-ES" sz="28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Arial" panose="020B0604020202020204" pitchFamily="34" charset="0"/>
              </a:rPr>
              <a:t>.</a:t>
            </a:r>
            <a:endParaRPr lang="es-ES" sz="2800" b="1" dirty="0">
              <a:solidFill>
                <a:schemeClr val="accent1">
                  <a:lumMod val="60000"/>
                  <a:lumOff val="40000"/>
                </a:schemeClr>
              </a:solidFill>
              <a:effectLst/>
              <a:ea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ES" sz="2000" dirty="0">
                <a:solidFill>
                  <a:schemeClr val="tx1"/>
                </a:solidFill>
                <a:ea typeface="Arial" panose="020B0604020202020204" pitchFamily="34" charset="0"/>
              </a:rPr>
              <a:t>(Silo .La Acción Válida, Canarias 1973)</a:t>
            </a:r>
            <a:endParaRPr lang="es-ES" sz="2000" b="1" dirty="0">
              <a:solidFill>
                <a:schemeClr val="tx1"/>
              </a:solidFill>
              <a:latin typeface="+mj-lt"/>
              <a:ea typeface="Arial" panose="020B0604020202020204" pitchFamily="34" charset="0"/>
            </a:endParaRPr>
          </a:p>
          <a:p>
            <a:pPr algn="ctr"/>
            <a:endParaRPr lang="es-ES" sz="2800" b="1" dirty="0">
              <a:solidFill>
                <a:schemeClr val="accent1">
                  <a:lumMod val="60000"/>
                  <a:lumOff val="40000"/>
                </a:schemeClr>
              </a:solidFill>
              <a:effectLst/>
              <a:ea typeface="Arial" panose="020B0604020202020204" pitchFamily="34" charset="0"/>
            </a:endParaRPr>
          </a:p>
          <a:p>
            <a:pPr algn="ctr"/>
            <a:endParaRPr lang="es-ES" sz="2800" b="1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+mj-lt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433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5B76DB-949E-53D2-68BA-2FFDE6579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800" dirty="0">
                <a:latin typeface="Arial" panose="020B0604020202020204" pitchFamily="34" charset="0"/>
                <a:ea typeface="Arial" panose="020B0604020202020204" pitchFamily="34" charset="0"/>
              </a:rPr>
              <a:t>Con respecto a sí mismo</a:t>
            </a:r>
            <a:endParaRPr lang="es-AR" sz="4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997D7A-E940-D40C-0D52-52DBE046C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638" y="2347415"/>
            <a:ext cx="10944225" cy="4244454"/>
          </a:xfrm>
        </p:spPr>
        <p:txBody>
          <a:bodyPr>
            <a:normAutofit fontScale="92500" lnSpcReduction="20000"/>
          </a:bodyPr>
          <a:lstStyle/>
          <a:p>
            <a:pPr lvl="1" algn="ctr"/>
            <a:r>
              <a:rPr lang="es-ES" sz="3200" b="1" dirty="0">
                <a:solidFill>
                  <a:schemeClr val="accent6">
                    <a:lumMod val="75000"/>
                  </a:schemeClr>
                </a:solidFill>
                <a:ea typeface="Arial" panose="020B0604020202020204" pitchFamily="34" charset="0"/>
              </a:rPr>
              <a:t>Manifiesta su</a:t>
            </a:r>
            <a:r>
              <a:rPr lang="es-ES" sz="3200" b="1" dirty="0">
                <a:solidFill>
                  <a:schemeClr val="accent6">
                    <a:lumMod val="75000"/>
                  </a:schemeClr>
                </a:solidFill>
                <a:effectLst/>
                <a:ea typeface="Arial" panose="020B0604020202020204" pitchFamily="34" charset="0"/>
              </a:rPr>
              <a:t> búsqueda /aporta a la instit</a:t>
            </a:r>
            <a:r>
              <a:rPr lang="es-ES" sz="3200" b="1" dirty="0">
                <a:solidFill>
                  <a:schemeClr val="accent6">
                    <a:lumMod val="75000"/>
                  </a:schemeClr>
                </a:solidFill>
                <a:ea typeface="Arial" panose="020B0604020202020204" pitchFamily="34" charset="0"/>
              </a:rPr>
              <a:t>ución</a:t>
            </a:r>
            <a:r>
              <a:rPr lang="es-ES" sz="3200" b="1" dirty="0">
                <a:solidFill>
                  <a:schemeClr val="accent6">
                    <a:lumMod val="75000"/>
                  </a:schemeClr>
                </a:solidFill>
                <a:effectLst/>
                <a:ea typeface="Arial" panose="020B0604020202020204" pitchFamily="34" charset="0"/>
              </a:rPr>
              <a:t>/adaptándose de manera creciente.</a:t>
            </a:r>
          </a:p>
          <a:p>
            <a:pPr algn="ctr"/>
            <a:r>
              <a:rPr lang="es-ES" sz="32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Arial" panose="020B0604020202020204" pitchFamily="34" charset="0"/>
              </a:rPr>
              <a:t>Comunica abiertamente lo que piensa, siente, hace.</a:t>
            </a:r>
          </a:p>
          <a:p>
            <a:pPr algn="ctr"/>
            <a:endParaRPr lang="es-ES" sz="3200" b="1" dirty="0">
              <a:solidFill>
                <a:schemeClr val="accent1">
                  <a:lumMod val="60000"/>
                  <a:lumOff val="40000"/>
                </a:schemeClr>
              </a:solidFill>
              <a:ea typeface="Arial" panose="020B0604020202020204" pitchFamily="34" charset="0"/>
            </a:endParaRPr>
          </a:p>
          <a:p>
            <a:pPr algn="ctr"/>
            <a:r>
              <a:rPr lang="es-ES" sz="32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ea typeface="Arial" panose="020B0604020202020204" pitchFamily="34" charset="0"/>
              </a:rPr>
              <a:t>Trabaja la Reconciliación</a:t>
            </a:r>
            <a:r>
              <a:rPr lang="es-ES" sz="32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6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(</a:t>
            </a:r>
            <a:r>
              <a:rPr lang="es-ES" sz="2600" dirty="0">
                <a:solidFill>
                  <a:schemeClr val="tx1"/>
                </a:solidFill>
                <a:latin typeface="+mj-lt"/>
                <a:ea typeface="Arial" panose="020B0604020202020204" pitchFamily="34" charset="0"/>
              </a:rPr>
              <a:t>Talleres La </a:t>
            </a:r>
            <a:r>
              <a:rPr lang="es-ES" sz="26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Reconciliacion.docx</a:t>
            </a:r>
            <a:r>
              <a:rPr lang="es-ES" sz="26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)</a:t>
            </a:r>
            <a:r>
              <a:rPr lang="es-ES" sz="2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 </a:t>
            </a:r>
          </a:p>
          <a:p>
            <a:pPr algn="ctr"/>
            <a:endParaRPr lang="es-ES" sz="26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  <a:p>
            <a:pPr algn="ctr"/>
            <a:r>
              <a:rPr lang="es-ES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Desplegar el dar- trascender el sufrimiento y el malestar de los ámbitos educativos/encuentros con otros/tránsito fluido</a:t>
            </a:r>
            <a:endParaRPr lang="es-AR" sz="3200" dirty="0"/>
          </a:p>
          <a:p>
            <a:pPr algn="ctr"/>
            <a:endParaRPr lang="es-ES" sz="3200" b="1" dirty="0">
              <a:solidFill>
                <a:schemeClr val="accent1">
                  <a:lumMod val="60000"/>
                  <a:lumOff val="40000"/>
                </a:schemeClr>
              </a:solidFill>
              <a:effectLst/>
              <a:ea typeface="Arial" panose="020B0604020202020204" pitchFamily="34" charset="0"/>
            </a:endParaRPr>
          </a:p>
          <a:p>
            <a:pPr algn="ctr"/>
            <a:endParaRPr lang="es-ES" sz="3200" dirty="0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endParaRPr lang="es-ES" sz="2300" dirty="0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endParaRPr lang="es-ES" sz="2300" dirty="0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ctr">
              <a:buNone/>
            </a:pPr>
            <a:endParaRPr lang="es-ES" sz="2300" b="1" dirty="0">
              <a:solidFill>
                <a:schemeClr val="accent6">
                  <a:lumMod val="75000"/>
                </a:schemeClr>
              </a:solidFill>
              <a:ea typeface="Arial" panose="020B0604020202020204" pitchFamily="34" charset="0"/>
            </a:endParaRPr>
          </a:p>
          <a:p>
            <a:endParaRPr lang="es-ES" sz="2800" b="1" dirty="0">
              <a:solidFill>
                <a:schemeClr val="accent1">
                  <a:lumMod val="60000"/>
                  <a:lumOff val="40000"/>
                </a:schemeClr>
              </a:solidFill>
              <a:ea typeface="Arial" panose="020B0604020202020204" pitchFamily="34" charset="0"/>
            </a:endParaRPr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73753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A06E74-4FFF-3E0C-4915-257D02C91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293" y="846077"/>
            <a:ext cx="8761413" cy="706964"/>
          </a:xfrm>
        </p:spPr>
        <p:txBody>
          <a:bodyPr/>
          <a:lstStyle/>
          <a:p>
            <a:r>
              <a:rPr lang="es-AR" sz="5400" dirty="0"/>
              <a:t>En referencia a los estudiantes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A663BB-ECAC-7106-B630-EB05F38BD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647" y="2333768"/>
            <a:ext cx="10691302" cy="4380932"/>
          </a:xfrm>
        </p:spPr>
        <p:txBody>
          <a:bodyPr>
            <a:noAutofit/>
          </a:bodyPr>
          <a:lstStyle/>
          <a:p>
            <a:pPr algn="just"/>
            <a:r>
              <a:rPr lang="es-ES" sz="2400" b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Profundiza la cultura y el conocimiento previo.</a:t>
            </a:r>
          </a:p>
          <a:p>
            <a:pPr algn="just"/>
            <a:endParaRPr lang="es-ES" sz="2400" b="1" dirty="0">
              <a:solidFill>
                <a:schemeClr val="accent6">
                  <a:lumMod val="75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es-ES" sz="2400" b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Confía en el proceso poniendo fe en el alumnado</a:t>
            </a:r>
            <a:r>
              <a:rPr lang="es-ES" sz="24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s-ES" sz="2400" b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Felicidad y el desarrollo/Contenidos curriculares. </a:t>
            </a:r>
            <a:endParaRPr lang="es-AR" sz="2400" b="1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es-ES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s-ES" sz="2400" b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prendizaje activo-autoaprendizaje</a:t>
            </a:r>
            <a:r>
              <a:rPr lang="es-E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s-ES" sz="24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Reconoce y ayuda a reconocer virtudes.</a:t>
            </a:r>
          </a:p>
          <a:p>
            <a:pPr marL="0" indent="0" algn="just">
              <a:buNone/>
            </a:pPr>
            <a:endParaRPr lang="es-AR" sz="2400" b="1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es-ES" sz="2400" b="1" dirty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s-ES" sz="24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inco llaves del aprendizaje afecto-buen humor</a:t>
            </a:r>
            <a:r>
              <a:rPr lang="es-ES" sz="2400" b="1" dirty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-</a:t>
            </a:r>
            <a:r>
              <a:rPr lang="es-ES" sz="24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atención</a:t>
            </a:r>
            <a:r>
              <a:rPr lang="es-ES" sz="2400" b="1" dirty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-</a:t>
            </a:r>
            <a:r>
              <a:rPr lang="es-ES" sz="24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ambiente-diálogo generacional. </a:t>
            </a:r>
            <a:r>
              <a:rPr lang="es-ES" sz="2400" b="1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(</a:t>
            </a:r>
            <a:r>
              <a:rPr lang="es-E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Ver Pedagogía de la Intencionalidad-Aguilar-</a:t>
            </a:r>
            <a:r>
              <a:rPr lang="es-E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Bize</a:t>
            </a:r>
            <a:r>
              <a:rPr lang="es-E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)</a:t>
            </a:r>
            <a:endParaRPr lang="es-AR" sz="2400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13199965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{97FC43B7-5268-469A-8E55-B4BBA047A37F}tf02900722</Template>
  <TotalTime>3597</TotalTime>
  <Words>551</Words>
  <Application>Microsoft Office PowerPoint</Application>
  <PresentationFormat>Panorámica</PresentationFormat>
  <Paragraphs>86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Bradley Hand ITC</vt:lpstr>
      <vt:lpstr>Calibri</vt:lpstr>
      <vt:lpstr>Century Gothic</vt:lpstr>
      <vt:lpstr>Symbol</vt:lpstr>
      <vt:lpstr>Wingdings 3</vt:lpstr>
      <vt:lpstr>Sala de reuniones Ion</vt:lpstr>
      <vt:lpstr>El educador con sensibilidad humanista.</vt:lpstr>
      <vt:lpstr>La mirada desde el ser humano</vt:lpstr>
      <vt:lpstr> Situación vital  </vt:lpstr>
      <vt:lpstr>Historia</vt:lpstr>
      <vt:lpstr>Aspiraciones</vt:lpstr>
      <vt:lpstr>Entre las características a las que aspira el educador/a con sensibilidad humanista distinguimos:</vt:lpstr>
      <vt:lpstr>Con respecto a sí mismo</vt:lpstr>
      <vt:lpstr>Con respecto a sí mismo</vt:lpstr>
      <vt:lpstr>En referencia a los estudiantes</vt:lpstr>
      <vt:lpstr>En referencia a los estudiantes</vt:lpstr>
      <vt:lpstr> En su medio laboral: </vt:lpstr>
      <vt:lpstr>Para cerrar…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educador con sensibilidad humanista.</dc:title>
  <dc:creator>sonia iris Olondo</dc:creator>
  <cp:lastModifiedBy>sonia iris Olondo</cp:lastModifiedBy>
  <cp:revision>50</cp:revision>
  <dcterms:created xsi:type="dcterms:W3CDTF">2023-03-21T22:42:45Z</dcterms:created>
  <dcterms:modified xsi:type="dcterms:W3CDTF">2023-04-29T22:32:49Z</dcterms:modified>
</cp:coreProperties>
</file>